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3" r:id="rId2"/>
    <p:sldId id="382" r:id="rId3"/>
    <p:sldId id="298" r:id="rId4"/>
    <p:sldId id="303" r:id="rId5"/>
    <p:sldId id="310" r:id="rId6"/>
    <p:sldId id="417" r:id="rId7"/>
    <p:sldId id="418" r:id="rId8"/>
    <p:sldId id="419" r:id="rId9"/>
    <p:sldId id="420" r:id="rId10"/>
    <p:sldId id="413" r:id="rId11"/>
    <p:sldId id="414" r:id="rId12"/>
    <p:sldId id="415" r:id="rId13"/>
    <p:sldId id="416" r:id="rId14"/>
    <p:sldId id="409" r:id="rId15"/>
    <p:sldId id="41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542" autoAdjust="0"/>
  </p:normalViewPr>
  <p:slideViewPr>
    <p:cSldViewPr snapToGrid="0">
      <p:cViewPr varScale="1">
        <p:scale>
          <a:sx n="48" d="100"/>
          <a:sy n="48" d="100"/>
        </p:scale>
        <p:origin x="1046" y="-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FF3B7C-FB92-40E2-B127-AA5E0E184556}" type="doc">
      <dgm:prSet loTypeId="urn:microsoft.com/office/officeart/2005/8/layout/pyramid2" loCatId="list" qsTypeId="urn:microsoft.com/office/officeart/2005/8/quickstyle/simple4" qsCatId="simple" csTypeId="urn:microsoft.com/office/officeart/2005/8/colors/colorful4" csCatId="colorful" phldr="1"/>
      <dgm:spPr/>
    </dgm:pt>
    <dgm:pt modelId="{46B5C70A-67F7-4D29-A5D4-31C70C5FEC7A}">
      <dgm:prSet phldrT="[Text]"/>
      <dgm:spPr/>
      <dgm:t>
        <a:bodyPr/>
        <a:lstStyle/>
        <a:p>
          <a:r>
            <a:rPr lang="en-US" dirty="0"/>
            <a:t>Faculty of Educational Sciences</a:t>
          </a:r>
        </a:p>
      </dgm:t>
    </dgm:pt>
    <dgm:pt modelId="{6818FB01-3AC5-4CB7-AE3B-6E2F27727B50}" type="parTrans" cxnId="{AF3519B7-F1D0-4165-BCF9-FEDB1DA845F7}">
      <dgm:prSet/>
      <dgm:spPr/>
      <dgm:t>
        <a:bodyPr/>
        <a:lstStyle/>
        <a:p>
          <a:endParaRPr lang="en-US"/>
        </a:p>
      </dgm:t>
    </dgm:pt>
    <dgm:pt modelId="{739567F3-0F95-4010-9CD2-A0CCE41BA97F}" type="sibTrans" cxnId="{AF3519B7-F1D0-4165-BCF9-FEDB1DA845F7}">
      <dgm:prSet/>
      <dgm:spPr/>
      <dgm:t>
        <a:bodyPr/>
        <a:lstStyle/>
        <a:p>
          <a:endParaRPr lang="en-US"/>
        </a:p>
      </dgm:t>
    </dgm:pt>
    <dgm:pt modelId="{2127E4CD-8CF6-480B-91E1-CEA5C108F16D}">
      <dgm:prSet phldrT="[Text]"/>
      <dgm:spPr/>
      <dgm:t>
        <a:bodyPr/>
        <a:lstStyle/>
        <a:p>
          <a:r>
            <a:rPr lang="en-US" dirty="0"/>
            <a:t>Faculty of Social Sciences</a:t>
          </a:r>
        </a:p>
      </dgm:t>
    </dgm:pt>
    <dgm:pt modelId="{1CECC04F-63C9-4E75-8971-9D797AAE7A6E}" type="sibTrans" cxnId="{99A89C0A-51E6-49CA-BD13-F906F12F10E8}">
      <dgm:prSet/>
      <dgm:spPr/>
      <dgm:t>
        <a:bodyPr/>
        <a:lstStyle/>
        <a:p>
          <a:endParaRPr lang="en-US"/>
        </a:p>
      </dgm:t>
    </dgm:pt>
    <dgm:pt modelId="{ADEE66BF-BAF3-495F-AF52-B78110653DE4}" type="parTrans" cxnId="{99A89C0A-51E6-49CA-BD13-F906F12F10E8}">
      <dgm:prSet/>
      <dgm:spPr/>
      <dgm:t>
        <a:bodyPr/>
        <a:lstStyle/>
        <a:p>
          <a:endParaRPr lang="en-US"/>
        </a:p>
      </dgm:t>
    </dgm:pt>
    <dgm:pt modelId="{6CB2DC8C-F8B5-415E-A396-98AF46C52DFA}">
      <dgm:prSet phldrT="[Text]"/>
      <dgm:spPr/>
      <dgm:t>
        <a:bodyPr/>
        <a:lstStyle/>
        <a:p>
          <a:r>
            <a:rPr lang="en-US" dirty="0"/>
            <a:t>Faculty of Law</a:t>
          </a:r>
        </a:p>
      </dgm:t>
    </dgm:pt>
    <dgm:pt modelId="{C255494D-7C8A-4DAB-A4E7-CB4C5138A996}" type="sibTrans" cxnId="{BCAFCE9D-B3A0-4EEE-8C75-03545A126A15}">
      <dgm:prSet/>
      <dgm:spPr/>
      <dgm:t>
        <a:bodyPr/>
        <a:lstStyle/>
        <a:p>
          <a:endParaRPr lang="en-US"/>
        </a:p>
      </dgm:t>
    </dgm:pt>
    <dgm:pt modelId="{2A7380DE-9DC5-45D1-A2C8-030B33AE022B}" type="parTrans" cxnId="{BCAFCE9D-B3A0-4EEE-8C75-03545A126A15}">
      <dgm:prSet/>
      <dgm:spPr/>
      <dgm:t>
        <a:bodyPr/>
        <a:lstStyle/>
        <a:p>
          <a:endParaRPr lang="en-US"/>
        </a:p>
      </dgm:t>
    </dgm:pt>
    <dgm:pt modelId="{31254B29-911D-44F2-A9C0-40E0270D02A4}">
      <dgm:prSet/>
      <dgm:spPr/>
      <dgm:t>
        <a:bodyPr/>
        <a:lstStyle/>
        <a:p>
          <a:r>
            <a:rPr lang="en-US" b="0" i="0" dirty="0"/>
            <a:t>Faculty of Foreign Languages</a:t>
          </a:r>
          <a:endParaRPr lang="en-US" dirty="0"/>
        </a:p>
      </dgm:t>
    </dgm:pt>
    <dgm:pt modelId="{517628E3-D40A-4F91-A067-D29A6A03CD30}" type="parTrans" cxnId="{14A2332A-49AA-496E-A0F3-D94CDDFE5AE4}">
      <dgm:prSet/>
      <dgm:spPr/>
      <dgm:t>
        <a:bodyPr/>
        <a:lstStyle/>
        <a:p>
          <a:endParaRPr lang="en-US"/>
        </a:p>
      </dgm:t>
    </dgm:pt>
    <dgm:pt modelId="{F12A84BB-EB88-4EA1-866F-3E6AFC0387B5}" type="sibTrans" cxnId="{14A2332A-49AA-496E-A0F3-D94CDDFE5AE4}">
      <dgm:prSet/>
      <dgm:spPr/>
      <dgm:t>
        <a:bodyPr/>
        <a:lstStyle/>
        <a:p>
          <a:endParaRPr lang="en-US"/>
        </a:p>
      </dgm:t>
    </dgm:pt>
    <dgm:pt modelId="{013EA04C-AB1B-4885-887D-9A0BBD01588C}">
      <dgm:prSet/>
      <dgm:spPr/>
      <dgm:t>
        <a:bodyPr/>
        <a:lstStyle/>
        <a:p>
          <a:r>
            <a:rPr lang="en-US" dirty="0"/>
            <a:t>Faculty of Natural Sciences </a:t>
          </a:r>
        </a:p>
      </dgm:t>
    </dgm:pt>
    <dgm:pt modelId="{268096C2-972B-494C-BD3E-E5398F593B42}" type="parTrans" cxnId="{B2916C20-975F-46F7-B783-BC27C2F8FB3D}">
      <dgm:prSet/>
      <dgm:spPr/>
      <dgm:t>
        <a:bodyPr/>
        <a:lstStyle/>
        <a:p>
          <a:endParaRPr lang="en-US"/>
        </a:p>
      </dgm:t>
    </dgm:pt>
    <dgm:pt modelId="{D4F4DC81-3B6F-4391-B4BC-B0C19295FD3D}" type="sibTrans" cxnId="{B2916C20-975F-46F7-B783-BC27C2F8FB3D}">
      <dgm:prSet/>
      <dgm:spPr/>
      <dgm:t>
        <a:bodyPr/>
        <a:lstStyle/>
        <a:p>
          <a:endParaRPr lang="en-US"/>
        </a:p>
      </dgm:t>
    </dgm:pt>
    <dgm:pt modelId="{95422944-3E7A-4995-8797-210EE954CFA2}">
      <dgm:prSet/>
      <dgm:spPr/>
      <dgm:t>
        <a:bodyPr/>
        <a:lstStyle/>
        <a:p>
          <a:r>
            <a:rPr lang="en-US" dirty="0"/>
            <a:t>Faculty of Economics</a:t>
          </a:r>
        </a:p>
      </dgm:t>
    </dgm:pt>
    <dgm:pt modelId="{5C03C2FD-7406-4AEE-A64C-0653128DA1A4}" type="parTrans" cxnId="{CDFB924B-E392-4AAA-80F5-67ED22CF290C}">
      <dgm:prSet/>
      <dgm:spPr/>
      <dgm:t>
        <a:bodyPr/>
        <a:lstStyle/>
        <a:p>
          <a:endParaRPr lang="en-US"/>
        </a:p>
      </dgm:t>
    </dgm:pt>
    <dgm:pt modelId="{F1ABB26C-0017-4C31-A983-306C82121F11}" type="sibTrans" cxnId="{CDFB924B-E392-4AAA-80F5-67ED22CF290C}">
      <dgm:prSet/>
      <dgm:spPr/>
      <dgm:t>
        <a:bodyPr/>
        <a:lstStyle/>
        <a:p>
          <a:endParaRPr lang="en-US"/>
        </a:p>
      </dgm:t>
    </dgm:pt>
    <dgm:pt modelId="{229C0970-9944-4B4B-B296-21EB324DA227}" type="pres">
      <dgm:prSet presAssocID="{8AFF3B7C-FB92-40E2-B127-AA5E0E184556}" presName="compositeShape" presStyleCnt="0">
        <dgm:presLayoutVars>
          <dgm:dir/>
          <dgm:resizeHandles/>
        </dgm:presLayoutVars>
      </dgm:prSet>
      <dgm:spPr/>
    </dgm:pt>
    <dgm:pt modelId="{0FCE3182-7B3A-472C-BB6E-324164B599AA}" type="pres">
      <dgm:prSet presAssocID="{8AFF3B7C-FB92-40E2-B127-AA5E0E184556}" presName="pyramid" presStyleLbl="node1" presStyleIdx="0" presStyleCnt="1"/>
      <dgm:spPr/>
    </dgm:pt>
    <dgm:pt modelId="{133110A0-229D-4C4B-912E-31237EEC0B60}" type="pres">
      <dgm:prSet presAssocID="{8AFF3B7C-FB92-40E2-B127-AA5E0E184556}" presName="theList" presStyleCnt="0"/>
      <dgm:spPr/>
    </dgm:pt>
    <dgm:pt modelId="{573B456D-D8EE-4CF3-B68A-7EF91A5D471F}" type="pres">
      <dgm:prSet presAssocID="{013EA04C-AB1B-4885-887D-9A0BBD01588C}" presName="aNode" presStyleLbl="fgAcc1" presStyleIdx="0" presStyleCnt="6">
        <dgm:presLayoutVars>
          <dgm:bulletEnabled val="1"/>
        </dgm:presLayoutVars>
      </dgm:prSet>
      <dgm:spPr/>
    </dgm:pt>
    <dgm:pt modelId="{7D0DA855-8919-4453-9601-4DDE414D2F22}" type="pres">
      <dgm:prSet presAssocID="{013EA04C-AB1B-4885-887D-9A0BBD01588C}" presName="aSpace" presStyleCnt="0"/>
      <dgm:spPr/>
    </dgm:pt>
    <dgm:pt modelId="{1AABF664-FE30-47BF-897B-BF42350215D5}" type="pres">
      <dgm:prSet presAssocID="{2127E4CD-8CF6-480B-91E1-CEA5C108F16D}" presName="aNode" presStyleLbl="fgAcc1" presStyleIdx="1" presStyleCnt="6">
        <dgm:presLayoutVars>
          <dgm:bulletEnabled val="1"/>
        </dgm:presLayoutVars>
      </dgm:prSet>
      <dgm:spPr/>
    </dgm:pt>
    <dgm:pt modelId="{2C382FC2-50B1-4BF4-AEEE-7688E1865B29}" type="pres">
      <dgm:prSet presAssocID="{2127E4CD-8CF6-480B-91E1-CEA5C108F16D}" presName="aSpace" presStyleCnt="0"/>
      <dgm:spPr/>
    </dgm:pt>
    <dgm:pt modelId="{820131A9-2B5A-4EF0-AB2E-FB1DB29398C0}" type="pres">
      <dgm:prSet presAssocID="{46B5C70A-67F7-4D29-A5D4-31C70C5FEC7A}" presName="aNode" presStyleLbl="fgAcc1" presStyleIdx="2" presStyleCnt="6">
        <dgm:presLayoutVars>
          <dgm:bulletEnabled val="1"/>
        </dgm:presLayoutVars>
      </dgm:prSet>
      <dgm:spPr/>
    </dgm:pt>
    <dgm:pt modelId="{DF6CC32F-A5C1-4359-B360-A7214F6781BD}" type="pres">
      <dgm:prSet presAssocID="{46B5C70A-67F7-4D29-A5D4-31C70C5FEC7A}" presName="aSpace" presStyleCnt="0"/>
      <dgm:spPr/>
    </dgm:pt>
    <dgm:pt modelId="{9F059BE2-A81F-405B-A12E-3AE3D19387A8}" type="pres">
      <dgm:prSet presAssocID="{6CB2DC8C-F8B5-415E-A396-98AF46C52DFA}" presName="aNode" presStyleLbl="fgAcc1" presStyleIdx="3" presStyleCnt="6">
        <dgm:presLayoutVars>
          <dgm:bulletEnabled val="1"/>
        </dgm:presLayoutVars>
      </dgm:prSet>
      <dgm:spPr/>
    </dgm:pt>
    <dgm:pt modelId="{701D973B-FA74-4D78-AA73-776470EE12B0}" type="pres">
      <dgm:prSet presAssocID="{6CB2DC8C-F8B5-415E-A396-98AF46C52DFA}" presName="aSpace" presStyleCnt="0"/>
      <dgm:spPr/>
    </dgm:pt>
    <dgm:pt modelId="{2753682C-EFA7-4377-B2D6-5DCC172CE888}" type="pres">
      <dgm:prSet presAssocID="{95422944-3E7A-4995-8797-210EE954CFA2}" presName="aNode" presStyleLbl="fgAcc1" presStyleIdx="4" presStyleCnt="6">
        <dgm:presLayoutVars>
          <dgm:bulletEnabled val="1"/>
        </dgm:presLayoutVars>
      </dgm:prSet>
      <dgm:spPr/>
    </dgm:pt>
    <dgm:pt modelId="{6889659A-01F5-4437-BE15-D696CC6EF339}" type="pres">
      <dgm:prSet presAssocID="{95422944-3E7A-4995-8797-210EE954CFA2}" presName="aSpace" presStyleCnt="0"/>
      <dgm:spPr/>
    </dgm:pt>
    <dgm:pt modelId="{FEADECD4-AEEF-440C-A9CA-5E4420FADECA}" type="pres">
      <dgm:prSet presAssocID="{31254B29-911D-44F2-A9C0-40E0270D02A4}" presName="aNode" presStyleLbl="fgAcc1" presStyleIdx="5" presStyleCnt="6">
        <dgm:presLayoutVars>
          <dgm:bulletEnabled val="1"/>
        </dgm:presLayoutVars>
      </dgm:prSet>
      <dgm:spPr/>
    </dgm:pt>
    <dgm:pt modelId="{E99BF796-05A0-464D-9051-03FB3C5D4332}" type="pres">
      <dgm:prSet presAssocID="{31254B29-911D-44F2-A9C0-40E0270D02A4}" presName="aSpace" presStyleCnt="0"/>
      <dgm:spPr/>
    </dgm:pt>
  </dgm:ptLst>
  <dgm:cxnLst>
    <dgm:cxn modelId="{385CF005-1A19-4CDA-8A78-4F6576DB564A}" type="presOf" srcId="{8AFF3B7C-FB92-40E2-B127-AA5E0E184556}" destId="{229C0970-9944-4B4B-B296-21EB324DA227}" srcOrd="0" destOrd="0" presId="urn:microsoft.com/office/officeart/2005/8/layout/pyramid2"/>
    <dgm:cxn modelId="{DE252B09-56EB-490A-A017-5CA5FE19AFD8}" type="presOf" srcId="{46B5C70A-67F7-4D29-A5D4-31C70C5FEC7A}" destId="{820131A9-2B5A-4EF0-AB2E-FB1DB29398C0}" srcOrd="0" destOrd="0" presId="urn:microsoft.com/office/officeart/2005/8/layout/pyramid2"/>
    <dgm:cxn modelId="{99A89C0A-51E6-49CA-BD13-F906F12F10E8}" srcId="{8AFF3B7C-FB92-40E2-B127-AA5E0E184556}" destId="{2127E4CD-8CF6-480B-91E1-CEA5C108F16D}" srcOrd="1" destOrd="0" parTransId="{ADEE66BF-BAF3-495F-AF52-B78110653DE4}" sibTransId="{1CECC04F-63C9-4E75-8971-9D797AAE7A6E}"/>
    <dgm:cxn modelId="{B2916C20-975F-46F7-B783-BC27C2F8FB3D}" srcId="{8AFF3B7C-FB92-40E2-B127-AA5E0E184556}" destId="{013EA04C-AB1B-4885-887D-9A0BBD01588C}" srcOrd="0" destOrd="0" parTransId="{268096C2-972B-494C-BD3E-E5398F593B42}" sibTransId="{D4F4DC81-3B6F-4391-B4BC-B0C19295FD3D}"/>
    <dgm:cxn modelId="{14A2332A-49AA-496E-A0F3-D94CDDFE5AE4}" srcId="{8AFF3B7C-FB92-40E2-B127-AA5E0E184556}" destId="{31254B29-911D-44F2-A9C0-40E0270D02A4}" srcOrd="5" destOrd="0" parTransId="{517628E3-D40A-4F91-A067-D29A6A03CD30}" sibTransId="{F12A84BB-EB88-4EA1-866F-3E6AFC0387B5}"/>
    <dgm:cxn modelId="{180B8066-7303-44CD-80F5-B1541438B3AD}" type="presOf" srcId="{013EA04C-AB1B-4885-887D-9A0BBD01588C}" destId="{573B456D-D8EE-4CF3-B68A-7EF91A5D471F}" srcOrd="0" destOrd="0" presId="urn:microsoft.com/office/officeart/2005/8/layout/pyramid2"/>
    <dgm:cxn modelId="{A9A87769-6241-48AC-922D-2FE7661D1010}" type="presOf" srcId="{2127E4CD-8CF6-480B-91E1-CEA5C108F16D}" destId="{1AABF664-FE30-47BF-897B-BF42350215D5}" srcOrd="0" destOrd="0" presId="urn:microsoft.com/office/officeart/2005/8/layout/pyramid2"/>
    <dgm:cxn modelId="{CDFB924B-E392-4AAA-80F5-67ED22CF290C}" srcId="{8AFF3B7C-FB92-40E2-B127-AA5E0E184556}" destId="{95422944-3E7A-4995-8797-210EE954CFA2}" srcOrd="4" destOrd="0" parTransId="{5C03C2FD-7406-4AEE-A64C-0653128DA1A4}" sibTransId="{F1ABB26C-0017-4C31-A983-306C82121F11}"/>
    <dgm:cxn modelId="{7A005994-CDA7-4DF2-ADBA-8FE257C4188B}" type="presOf" srcId="{31254B29-911D-44F2-A9C0-40E0270D02A4}" destId="{FEADECD4-AEEF-440C-A9CA-5E4420FADECA}" srcOrd="0" destOrd="0" presId="urn:microsoft.com/office/officeart/2005/8/layout/pyramid2"/>
    <dgm:cxn modelId="{BCAFCE9D-B3A0-4EEE-8C75-03545A126A15}" srcId="{8AFF3B7C-FB92-40E2-B127-AA5E0E184556}" destId="{6CB2DC8C-F8B5-415E-A396-98AF46C52DFA}" srcOrd="3" destOrd="0" parTransId="{2A7380DE-9DC5-45D1-A2C8-030B33AE022B}" sibTransId="{C255494D-7C8A-4DAB-A4E7-CB4C5138A996}"/>
    <dgm:cxn modelId="{5DA10FA7-916F-4AD8-91BD-CDD095D0B815}" type="presOf" srcId="{6CB2DC8C-F8B5-415E-A396-98AF46C52DFA}" destId="{9F059BE2-A81F-405B-A12E-3AE3D19387A8}" srcOrd="0" destOrd="0" presId="urn:microsoft.com/office/officeart/2005/8/layout/pyramid2"/>
    <dgm:cxn modelId="{8D4A23B6-8008-4F08-9DE6-EB4A31C67551}" type="presOf" srcId="{95422944-3E7A-4995-8797-210EE954CFA2}" destId="{2753682C-EFA7-4377-B2D6-5DCC172CE888}" srcOrd="0" destOrd="0" presId="urn:microsoft.com/office/officeart/2005/8/layout/pyramid2"/>
    <dgm:cxn modelId="{AF3519B7-F1D0-4165-BCF9-FEDB1DA845F7}" srcId="{8AFF3B7C-FB92-40E2-B127-AA5E0E184556}" destId="{46B5C70A-67F7-4D29-A5D4-31C70C5FEC7A}" srcOrd="2" destOrd="0" parTransId="{6818FB01-3AC5-4CB7-AE3B-6E2F27727B50}" sibTransId="{739567F3-0F95-4010-9CD2-A0CCE41BA97F}"/>
    <dgm:cxn modelId="{037C6D16-C5F5-43C5-89F1-C2D4940EE248}" type="presParOf" srcId="{229C0970-9944-4B4B-B296-21EB324DA227}" destId="{0FCE3182-7B3A-472C-BB6E-324164B599AA}" srcOrd="0" destOrd="0" presId="urn:microsoft.com/office/officeart/2005/8/layout/pyramid2"/>
    <dgm:cxn modelId="{FE979EB7-FB99-41D7-86D3-D29FD0F88C75}" type="presParOf" srcId="{229C0970-9944-4B4B-B296-21EB324DA227}" destId="{133110A0-229D-4C4B-912E-31237EEC0B60}" srcOrd="1" destOrd="0" presId="urn:microsoft.com/office/officeart/2005/8/layout/pyramid2"/>
    <dgm:cxn modelId="{7F6ACEBF-5F2E-4CED-A977-C22AB9EA6932}" type="presParOf" srcId="{133110A0-229D-4C4B-912E-31237EEC0B60}" destId="{573B456D-D8EE-4CF3-B68A-7EF91A5D471F}" srcOrd="0" destOrd="0" presId="urn:microsoft.com/office/officeart/2005/8/layout/pyramid2"/>
    <dgm:cxn modelId="{50B79FF0-960C-48DD-B960-2DF21EDE3230}" type="presParOf" srcId="{133110A0-229D-4C4B-912E-31237EEC0B60}" destId="{7D0DA855-8919-4453-9601-4DDE414D2F22}" srcOrd="1" destOrd="0" presId="urn:microsoft.com/office/officeart/2005/8/layout/pyramid2"/>
    <dgm:cxn modelId="{78A1EA35-E24C-41D0-8CE9-4D5571625F14}" type="presParOf" srcId="{133110A0-229D-4C4B-912E-31237EEC0B60}" destId="{1AABF664-FE30-47BF-897B-BF42350215D5}" srcOrd="2" destOrd="0" presId="urn:microsoft.com/office/officeart/2005/8/layout/pyramid2"/>
    <dgm:cxn modelId="{26C9E0FF-D0F8-4BD0-9B5E-F5AE186F7B59}" type="presParOf" srcId="{133110A0-229D-4C4B-912E-31237EEC0B60}" destId="{2C382FC2-50B1-4BF4-AEEE-7688E1865B29}" srcOrd="3" destOrd="0" presId="urn:microsoft.com/office/officeart/2005/8/layout/pyramid2"/>
    <dgm:cxn modelId="{DC0095D3-F846-4E75-9199-4D1C6B91DC88}" type="presParOf" srcId="{133110A0-229D-4C4B-912E-31237EEC0B60}" destId="{820131A9-2B5A-4EF0-AB2E-FB1DB29398C0}" srcOrd="4" destOrd="0" presId="urn:microsoft.com/office/officeart/2005/8/layout/pyramid2"/>
    <dgm:cxn modelId="{93DBCF5C-2190-4D92-BC41-9ECD379E4658}" type="presParOf" srcId="{133110A0-229D-4C4B-912E-31237EEC0B60}" destId="{DF6CC32F-A5C1-4359-B360-A7214F6781BD}" srcOrd="5" destOrd="0" presId="urn:microsoft.com/office/officeart/2005/8/layout/pyramid2"/>
    <dgm:cxn modelId="{9F43AC05-AC2D-49C9-9576-2DEDA001D3E3}" type="presParOf" srcId="{133110A0-229D-4C4B-912E-31237EEC0B60}" destId="{9F059BE2-A81F-405B-A12E-3AE3D19387A8}" srcOrd="6" destOrd="0" presId="urn:microsoft.com/office/officeart/2005/8/layout/pyramid2"/>
    <dgm:cxn modelId="{CD7DA3C3-9004-43E6-AF9F-C082707332F3}" type="presParOf" srcId="{133110A0-229D-4C4B-912E-31237EEC0B60}" destId="{701D973B-FA74-4D78-AA73-776470EE12B0}" srcOrd="7" destOrd="0" presId="urn:microsoft.com/office/officeart/2005/8/layout/pyramid2"/>
    <dgm:cxn modelId="{BA0C6D8C-650A-4C71-A0BF-8A295D11ECA0}" type="presParOf" srcId="{133110A0-229D-4C4B-912E-31237EEC0B60}" destId="{2753682C-EFA7-4377-B2D6-5DCC172CE888}" srcOrd="8" destOrd="0" presId="urn:microsoft.com/office/officeart/2005/8/layout/pyramid2"/>
    <dgm:cxn modelId="{821C4745-D2AD-4830-BC68-D4CE409FCF24}" type="presParOf" srcId="{133110A0-229D-4C4B-912E-31237EEC0B60}" destId="{6889659A-01F5-4437-BE15-D696CC6EF339}" srcOrd="9" destOrd="0" presId="urn:microsoft.com/office/officeart/2005/8/layout/pyramid2"/>
    <dgm:cxn modelId="{8A0F9E0F-9702-4A08-B132-F54E12416480}" type="presParOf" srcId="{133110A0-229D-4C4B-912E-31237EEC0B60}" destId="{FEADECD4-AEEF-440C-A9CA-5E4420FADECA}" srcOrd="10" destOrd="0" presId="urn:microsoft.com/office/officeart/2005/8/layout/pyramid2"/>
    <dgm:cxn modelId="{49036611-DF01-4441-8031-2FE02E6D8CE3}" type="presParOf" srcId="{133110A0-229D-4C4B-912E-31237EEC0B60}" destId="{E99BF796-05A0-464D-9051-03FB3C5D4332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CE3182-7B3A-472C-BB6E-324164B599AA}">
      <dsp:nvSpPr>
        <dsp:cNvPr id="0" name=""/>
        <dsp:cNvSpPr/>
      </dsp:nvSpPr>
      <dsp:spPr>
        <a:xfrm>
          <a:off x="466724" y="0"/>
          <a:ext cx="4953000" cy="4953000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3B456D-D8EE-4CF3-B68A-7EF91A5D471F}">
      <dsp:nvSpPr>
        <dsp:cNvPr id="0" name=""/>
        <dsp:cNvSpPr/>
      </dsp:nvSpPr>
      <dsp:spPr>
        <a:xfrm>
          <a:off x="2943224" y="497960"/>
          <a:ext cx="3219450" cy="58623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Faculty of Natural Sciences </a:t>
          </a:r>
        </a:p>
      </dsp:txBody>
      <dsp:txXfrm>
        <a:off x="2971842" y="526578"/>
        <a:ext cx="3162214" cy="528997"/>
      </dsp:txXfrm>
    </dsp:sp>
    <dsp:sp modelId="{1AABF664-FE30-47BF-897B-BF42350215D5}">
      <dsp:nvSpPr>
        <dsp:cNvPr id="0" name=""/>
        <dsp:cNvSpPr/>
      </dsp:nvSpPr>
      <dsp:spPr>
        <a:xfrm>
          <a:off x="2943224" y="1157473"/>
          <a:ext cx="3219450" cy="58623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37063"/>
              <a:satOff val="-525"/>
              <a:lumOff val="-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Faculty of Social Sciences</a:t>
          </a:r>
        </a:p>
      </dsp:txBody>
      <dsp:txXfrm>
        <a:off x="2971842" y="1186091"/>
        <a:ext cx="3162214" cy="528997"/>
      </dsp:txXfrm>
    </dsp:sp>
    <dsp:sp modelId="{820131A9-2B5A-4EF0-AB2E-FB1DB29398C0}">
      <dsp:nvSpPr>
        <dsp:cNvPr id="0" name=""/>
        <dsp:cNvSpPr/>
      </dsp:nvSpPr>
      <dsp:spPr>
        <a:xfrm>
          <a:off x="2943224" y="1816986"/>
          <a:ext cx="3219450" cy="58623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874125"/>
              <a:satOff val="-1050"/>
              <a:lumOff val="-125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Faculty of Educational Sciences</a:t>
          </a:r>
        </a:p>
      </dsp:txBody>
      <dsp:txXfrm>
        <a:off x="2971842" y="1845604"/>
        <a:ext cx="3162214" cy="528997"/>
      </dsp:txXfrm>
    </dsp:sp>
    <dsp:sp modelId="{9F059BE2-A81F-405B-A12E-3AE3D19387A8}">
      <dsp:nvSpPr>
        <dsp:cNvPr id="0" name=""/>
        <dsp:cNvSpPr/>
      </dsp:nvSpPr>
      <dsp:spPr>
        <a:xfrm>
          <a:off x="2943224" y="2476500"/>
          <a:ext cx="3219450" cy="58623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311188"/>
              <a:satOff val="-1575"/>
              <a:lumOff val="-188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Faculty of Law</a:t>
          </a:r>
        </a:p>
      </dsp:txBody>
      <dsp:txXfrm>
        <a:off x="2971842" y="2505118"/>
        <a:ext cx="3162214" cy="528997"/>
      </dsp:txXfrm>
    </dsp:sp>
    <dsp:sp modelId="{2753682C-EFA7-4377-B2D6-5DCC172CE888}">
      <dsp:nvSpPr>
        <dsp:cNvPr id="0" name=""/>
        <dsp:cNvSpPr/>
      </dsp:nvSpPr>
      <dsp:spPr>
        <a:xfrm>
          <a:off x="2943224" y="3136013"/>
          <a:ext cx="3219450" cy="58623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748251"/>
              <a:satOff val="-2100"/>
              <a:lumOff val="-25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Faculty of Economics</a:t>
          </a:r>
        </a:p>
      </dsp:txBody>
      <dsp:txXfrm>
        <a:off x="2971842" y="3164631"/>
        <a:ext cx="3162214" cy="528997"/>
      </dsp:txXfrm>
    </dsp:sp>
    <dsp:sp modelId="{FEADECD4-AEEF-440C-A9CA-5E4420FADECA}">
      <dsp:nvSpPr>
        <dsp:cNvPr id="0" name=""/>
        <dsp:cNvSpPr/>
      </dsp:nvSpPr>
      <dsp:spPr>
        <a:xfrm>
          <a:off x="2943224" y="3795526"/>
          <a:ext cx="3219450" cy="58623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185313"/>
              <a:satOff val="-2625"/>
              <a:lumOff val="-313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kern="1200" dirty="0"/>
            <a:t>Faculty of Foreign Languages</a:t>
          </a:r>
          <a:endParaRPr lang="en-US" sz="1900" kern="1200" dirty="0"/>
        </a:p>
      </dsp:txBody>
      <dsp:txXfrm>
        <a:off x="2971842" y="3824144"/>
        <a:ext cx="3162214" cy="528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7896DCB-7779-7B13-C1EE-4F297879BC8C}"/>
              </a:ext>
            </a:extLst>
          </p:cNvPr>
          <p:cNvCxnSpPr/>
          <p:nvPr/>
        </p:nvCxnSpPr>
        <p:spPr>
          <a:xfrm>
            <a:off x="3194051" y="3529013"/>
            <a:ext cx="749300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95093" y="802300"/>
            <a:ext cx="7491353" cy="2541431"/>
          </a:xfrm>
        </p:spPr>
        <p:txBody>
          <a:bodyPr bIns="0" anchor="b"/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95093" y="3531206"/>
            <a:ext cx="7491353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CEC1CB4-9D84-82FC-6442-094AB21DB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E76DE-58EE-4F85-8F6E-941A2BF86300}" type="datetimeFigureOut">
              <a:rPr lang="en-US"/>
              <a:pPr>
                <a:defRPr/>
              </a:pPr>
              <a:t>09/10/2024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D0310D4-03AF-27C9-EAFB-25B1D2CE7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051" y="328613"/>
            <a:ext cx="4116916" cy="3095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9D8094-92D4-6B97-D41B-6D1C5FA97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13467" y="798514"/>
            <a:ext cx="1068917" cy="5048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508E2-4F88-45EC-9151-0C13F58100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0914910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F5E5D50-AF87-49CB-EDAB-2748898EE50E}"/>
              </a:ext>
            </a:extLst>
          </p:cNvPr>
          <p:cNvCxnSpPr/>
          <p:nvPr/>
        </p:nvCxnSpPr>
        <p:spPr>
          <a:xfrm>
            <a:off x="1924051" y="1847850"/>
            <a:ext cx="876300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9AC2C38-9B22-7430-9559-E4B4706C2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AB563-1D70-43A1-BE80-0A2A0BCC4ABA}" type="datetimeFigureOut">
              <a:rPr lang="en-US"/>
              <a:pPr>
                <a:defRPr/>
              </a:pPr>
              <a:t>09/10/2024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FEE2DC4-D737-B1D5-CB86-CF8AFB087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7B61275-BB48-39BB-EE6B-748EB1FC5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50446-874B-4CC3-8A18-1357F02467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699088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3D04250-6300-1C47-9B7A-BD5449F394A3}"/>
              </a:ext>
            </a:extLst>
          </p:cNvPr>
          <p:cNvCxnSpPr/>
          <p:nvPr/>
        </p:nvCxnSpPr>
        <p:spPr>
          <a:xfrm>
            <a:off x="9224433" y="798513"/>
            <a:ext cx="0" cy="466090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24038" y="798975"/>
            <a:ext cx="1470703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24655" y="798975"/>
            <a:ext cx="7068127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94F3D9-B79B-16FD-F45A-7EE6A6503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3BCD7-DD6D-43FE-BF5D-13D7E8877BF4}" type="datetimeFigureOut">
              <a:rPr lang="en-US"/>
              <a:pPr>
                <a:defRPr/>
              </a:pPr>
              <a:t>09/10/2024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FD77D7-F7B4-90D3-B605-C63C3E885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4B71D85-849B-4F69-10C9-5A5855BE2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2209F-3E87-4DAF-A9CA-A8CF368662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64096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5A4E530-9A6B-B719-E5DF-681C2A1D9137}"/>
              </a:ext>
            </a:extLst>
          </p:cNvPr>
          <p:cNvCxnSpPr/>
          <p:nvPr/>
        </p:nvCxnSpPr>
        <p:spPr>
          <a:xfrm>
            <a:off x="1924051" y="1847850"/>
            <a:ext cx="876300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9CD7D91-CF45-BFC3-E34F-6B3E45FFA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74A8F-6A49-4349-B702-AF0A745DB7E5}" type="datetimeFigureOut">
              <a:rPr lang="en-US"/>
              <a:pPr>
                <a:defRPr/>
              </a:pPr>
              <a:t>09/10/2024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11E2478-DC7E-2F89-30CF-265DAC328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A7121A-B0A8-4C66-5FC1-3200D8371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C785C-0CA8-497C-8463-561A1DA7A9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3526385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4A554C9-29D9-6693-7F10-51FC74E04B8D}"/>
              </a:ext>
            </a:extLst>
          </p:cNvPr>
          <p:cNvCxnSpPr/>
          <p:nvPr/>
        </p:nvCxnSpPr>
        <p:spPr>
          <a:xfrm>
            <a:off x="1924051" y="3805238"/>
            <a:ext cx="749088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655" y="1756130"/>
            <a:ext cx="7489336" cy="188795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4656" y="3806197"/>
            <a:ext cx="748933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11E2F45-85FC-6134-8127-2C8E17854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E66B3-B287-4515-B075-55F583B1F4CD}" type="datetimeFigureOut">
              <a:rPr lang="en-US"/>
              <a:pPr>
                <a:defRPr/>
              </a:pPr>
              <a:t>09/10/2024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4DB9174-E872-F520-EB53-835CB187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A84011-3381-7FF1-1930-B6E77AFD4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6B784-C89B-46E9-ADC8-C36A7DECEF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90876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76A296E-CA6B-2513-01AE-0647A2660D4A}"/>
              </a:ext>
            </a:extLst>
          </p:cNvPr>
          <p:cNvCxnSpPr/>
          <p:nvPr/>
        </p:nvCxnSpPr>
        <p:spPr>
          <a:xfrm>
            <a:off x="1924051" y="1847850"/>
            <a:ext cx="876300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655" y="804891"/>
            <a:ext cx="8761791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4654" y="2013936"/>
            <a:ext cx="4167828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8909" y="2013937"/>
            <a:ext cx="4167536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B6F33174-A213-5A03-34AD-F0B28680D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AF354-52F8-49EF-837F-B91ACAEE1D88}" type="datetimeFigureOut">
              <a:rPr lang="en-US"/>
              <a:pPr>
                <a:defRPr/>
              </a:pPr>
              <a:t>09/10/2024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C96E86AA-827C-3B8E-1268-1FC976B9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35763503-85F4-3903-B851-AA752285E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F2683-626F-4167-B0AB-E745498579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1646884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303B2E1-6613-B193-A1F1-8DEA7EE72813}"/>
              </a:ext>
            </a:extLst>
          </p:cNvPr>
          <p:cNvCxnSpPr/>
          <p:nvPr/>
        </p:nvCxnSpPr>
        <p:spPr>
          <a:xfrm>
            <a:off x="1924051" y="1847850"/>
            <a:ext cx="876300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655" y="804165"/>
            <a:ext cx="8761792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4655" y="2019551"/>
            <a:ext cx="4167688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4655" y="2824271"/>
            <a:ext cx="4167688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8909" y="2023005"/>
            <a:ext cx="416753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8909" y="2821491"/>
            <a:ext cx="4167536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9C3CA76E-EE94-B2E7-709E-3580C484F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94CAF-D22D-4A77-8496-45A7974DF648}" type="datetimeFigureOut">
              <a:rPr lang="en-US"/>
              <a:pPr>
                <a:defRPr/>
              </a:pPr>
              <a:t>09/10/2024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32AF26F9-7A0A-6C40-3DAA-AE1FE6D07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F47B1325-5B49-AE1D-437B-59284D106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9212F-2C87-4F53-BC4C-7EE1CC83E8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2128532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1FDF401-609A-5871-48F1-EB67A6CE81E6}"/>
              </a:ext>
            </a:extLst>
          </p:cNvPr>
          <p:cNvCxnSpPr/>
          <p:nvPr/>
        </p:nvCxnSpPr>
        <p:spPr>
          <a:xfrm>
            <a:off x="1924051" y="1847850"/>
            <a:ext cx="876300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BD3C4CFD-4903-6E55-7F5E-A1A6288C7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316BA-FDDD-4AFF-9DAC-11A493687F1A}" type="datetimeFigureOut">
              <a:rPr lang="en-US"/>
              <a:pPr>
                <a:defRPr/>
              </a:pPr>
              <a:t>09/10/2024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0E7B0929-3F2B-4DE7-6B3F-9226DDF63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72B73576-DDA8-2EF8-C32E-0C7234F59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4CAD8-9130-450B-A5FA-0933903098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92467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C5EA00C-2FC0-B0A3-4BEE-8AF5B984C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A07D7-41FC-4BEA-B0F2-B35F360064D4}" type="datetimeFigureOut">
              <a:rPr lang="en-US"/>
              <a:pPr>
                <a:defRPr/>
              </a:pPr>
              <a:t>09/10/2024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381140A-997C-3D68-5CFF-778628E7C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776F3C6-40E3-C17A-72E7-90FCB4838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D5F67-C5F1-475C-8AD0-BEBF246A20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18794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A36E4B-1676-47C6-0D9A-812E7F52D3BF}"/>
              </a:ext>
            </a:extLst>
          </p:cNvPr>
          <p:cNvCxnSpPr/>
          <p:nvPr/>
        </p:nvCxnSpPr>
        <p:spPr>
          <a:xfrm>
            <a:off x="1921934" y="3205163"/>
            <a:ext cx="32321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8723" y="798973"/>
            <a:ext cx="3234600" cy="2247117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2208" y="798974"/>
            <a:ext cx="5104237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18723" y="3205493"/>
            <a:ext cx="3236492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4B0B60AD-FC4E-CB8E-257E-F9A6EC00B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45CAF-8420-4A42-BF07-D89D0390D9F9}" type="datetimeFigureOut">
              <a:rPr lang="en-US"/>
              <a:pPr>
                <a:defRPr/>
              </a:pPr>
              <a:t>09/10/2024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1279AB9-A531-0ED6-90F3-31A07A57D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6C6C1F4C-89DA-A2BC-1D9D-EB1DC5F1F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3E7BF-51C8-4699-9E6E-06BD4D9834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835277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>
            <a:extLst>
              <a:ext uri="{FF2B5EF4-FFF2-40B4-BE49-F238E27FC236}">
                <a16:creationId xmlns:a16="http://schemas.microsoft.com/office/drawing/2014/main" id="{BA6677D0-BD9A-1425-3896-82DCCAF88620}"/>
              </a:ext>
            </a:extLst>
          </p:cNvPr>
          <p:cNvGrpSpPr>
            <a:grpSpLocks/>
          </p:cNvGrpSpPr>
          <p:nvPr/>
        </p:nvGrpSpPr>
        <p:grpSpPr bwMode="auto">
          <a:xfrm>
            <a:off x="6661151" y="482601"/>
            <a:ext cx="4682067" cy="5148263"/>
            <a:chOff x="6852919" y="583365"/>
            <a:chExt cx="4681849" cy="518192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79BBF46-B092-3862-FD28-6CEC4B95D313}"/>
                </a:ext>
              </a:extLst>
            </p:cNvPr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ACE353-58AA-685A-7964-306DDBA1961F}"/>
                </a:ext>
              </a:extLst>
            </p:cNvPr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1103D52-BF74-92F8-110E-52B9027E6291}"/>
              </a:ext>
            </a:extLst>
          </p:cNvPr>
          <p:cNvCxnSpPr/>
          <p:nvPr/>
        </p:nvCxnSpPr>
        <p:spPr>
          <a:xfrm>
            <a:off x="1921934" y="3143250"/>
            <a:ext cx="432223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531" y="1129513"/>
            <a:ext cx="4326580" cy="18305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20171" y="1122544"/>
            <a:ext cx="2979997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4656" y="3145992"/>
            <a:ext cx="4320381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E1D3FEC-6926-59F7-11C6-31BF08C474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15585" y="5470525"/>
            <a:ext cx="4337049" cy="319088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FC791FA-87BF-4756-AF9D-420BA5D3781B}" type="datetimeFigureOut">
              <a:rPr lang="en-US"/>
              <a:pPr>
                <a:defRPr/>
              </a:pPr>
              <a:t>09/10/2024</a:t>
            </a:fld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8624D4F2-AC43-942C-8113-60E1116A6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17700" y="319089"/>
            <a:ext cx="4334933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5844FBFE-C7BA-907F-9B0A-D6EE59E77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ED2E8-FAC4-4D7E-B86E-0ADF122B2E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8749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6D4B0D5-841B-201C-4E53-229BB12F39F8}"/>
              </a:ext>
            </a:extLst>
          </p:cNvPr>
          <p:cNvSpPr/>
          <p:nvPr/>
        </p:nvSpPr>
        <p:spPr>
          <a:xfrm>
            <a:off x="0" y="2016126"/>
            <a:ext cx="12192000" cy="4079875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27" name="Picture 11">
            <a:extLst>
              <a:ext uri="{FF2B5EF4-FFF2-40B4-BE49-F238E27FC236}">
                <a16:creationId xmlns:a16="http://schemas.microsoft.com/office/drawing/2014/main" id="{1A1AE2B9-EFC4-FAC1-3F7E-C13550336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>
            <a:fillRect/>
          </a:stretch>
        </p:blipFill>
        <p:spPr bwMode="auto">
          <a:xfrm>
            <a:off x="0" y="6096000"/>
            <a:ext cx="121920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DF5F676-FEA2-5438-D405-80E0C55EA8FC}"/>
              </a:ext>
            </a:extLst>
          </p:cNvPr>
          <p:cNvCxnSpPr/>
          <p:nvPr/>
        </p:nvCxnSpPr>
        <p:spPr>
          <a:xfrm>
            <a:off x="0" y="610076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68D383-A6D3-6E1B-5E93-F793D48B1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4051" y="804864"/>
            <a:ext cx="8763000" cy="10493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30" name="Text Placeholder 2">
            <a:extLst>
              <a:ext uri="{FF2B5EF4-FFF2-40B4-BE49-F238E27FC236}">
                <a16:creationId xmlns:a16="http://schemas.microsoft.com/office/drawing/2014/main" id="{10997336-9F8F-04B9-33EA-6D5394C107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924051" y="2016125"/>
            <a:ext cx="8763000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0BF97-FD5A-A830-40B7-E5BAEC38DA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28984" y="330200"/>
            <a:ext cx="3158067" cy="309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25CB74-9E58-447C-803A-71200D484F30}" type="datetimeFigureOut">
              <a:rPr lang="en-US"/>
              <a:pPr>
                <a:defRPr/>
              </a:pPr>
              <a:t>09/10/2024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FD6F6-4C07-29D5-3E2F-BDBB6FC2E9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24052" y="328613"/>
            <a:ext cx="5378449" cy="309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DBACE-0B16-D8F3-A376-4F434198A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9818" y="798514"/>
            <a:ext cx="1060449" cy="5048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28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A24943D4-DD95-40CE-AB25-D18BA0EB66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945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9pPr>
    </p:titleStyle>
    <p:bodyStyle>
      <a:lvl1pPr marL="228600" indent="-228600" algn="l" defTabSz="685800" rtl="0" eaLnBrk="0" fontAlgn="base" hangingPunct="0">
        <a:lnSpc>
          <a:spcPct val="120000"/>
        </a:lnSpc>
        <a:spcBef>
          <a:spcPts val="1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685800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685800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685800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685800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http://www.bush.unishk.edu.a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mailto:iroshkoder@unishk.edu.a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39C73575-1B86-E2DF-B4EB-7C438629F7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143000"/>
            <a:ext cx="7772400" cy="1600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dirty="0">
                <a:solidFill>
                  <a:srgbClr val="002060"/>
                </a:solidFill>
              </a:rPr>
            </a:br>
            <a:br>
              <a:rPr lang="en-US" dirty="0">
                <a:solidFill>
                  <a:srgbClr val="002060"/>
                </a:solidFill>
              </a:rPr>
            </a:br>
            <a:br>
              <a:rPr lang="en-US" dirty="0">
                <a:solidFill>
                  <a:srgbClr val="002060"/>
                </a:solidFill>
              </a:rPr>
            </a:b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 </a:t>
            </a:r>
            <a:br>
              <a:rPr lang="en-US" dirty="0">
                <a:solidFill>
                  <a:srgbClr val="002060"/>
                </a:solidFill>
              </a:rPr>
            </a:br>
            <a:br>
              <a:rPr lang="en-US" dirty="0">
                <a:solidFill>
                  <a:srgbClr val="002060"/>
                </a:solidFill>
              </a:rPr>
            </a:br>
            <a:br>
              <a:rPr lang="en-US" sz="4000" dirty="0">
                <a:solidFill>
                  <a:srgbClr val="002060"/>
                </a:solidFill>
              </a:rPr>
            </a:br>
            <a:br>
              <a:rPr lang="en-US" sz="4000" dirty="0">
                <a:solidFill>
                  <a:srgbClr val="002060"/>
                </a:solidFill>
              </a:rPr>
            </a:br>
            <a:br>
              <a:rPr lang="en-US" sz="4000" dirty="0">
                <a:solidFill>
                  <a:srgbClr val="002060"/>
                </a:solidFill>
              </a:rPr>
            </a:br>
            <a:br>
              <a:rPr lang="en-US" sz="4000" dirty="0">
                <a:solidFill>
                  <a:srgbClr val="002060"/>
                </a:solidFill>
              </a:rPr>
            </a:br>
            <a:endParaRPr 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C106CC1-86B6-3CEA-5858-BAAD79516050}"/>
              </a:ext>
            </a:extLst>
          </p:cNvPr>
          <p:cNvSpPr/>
          <p:nvPr/>
        </p:nvSpPr>
        <p:spPr bwMode="auto">
          <a:xfrm>
            <a:off x="2743199" y="1717908"/>
            <a:ext cx="8001000" cy="342218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35" marR="0" indent="-1905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“Strengthening capacities and digital competences in biomedical education through internationalization at home” -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BIOSINT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635" marR="0" indent="-1905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 </a:t>
            </a:r>
            <a:r>
              <a:rPr lang="en-US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4.2 WORKSHOP ON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INTERNATIONALISATION</a:t>
            </a:r>
            <a:r>
              <a:rPr lang="en-US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 OF THE CURRICULA</a:t>
            </a:r>
            <a:r>
              <a:rPr lang="en-GB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635" marR="0" indent="-1905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 University of </a:t>
            </a:r>
            <a:r>
              <a:rPr lang="en-GB" dirty="0">
                <a:latin typeface="Times New Roman" panose="02020603050405020304" pitchFamily="18" charset="0"/>
                <a:ea typeface="Arial" panose="020B0604020202020204" pitchFamily="34" charset="0"/>
              </a:rPr>
              <a:t>S</a:t>
            </a:r>
            <a:r>
              <a:rPr lang="en-GB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hkodra “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Luigj</a:t>
            </a:r>
            <a:r>
              <a:rPr lang="en-GB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Gurakuqi</a:t>
            </a:r>
            <a:r>
              <a:rPr lang="en-GB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” 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635" marR="0" indent="-1905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08-11 OCT 2024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15828D-90C2-B449-87CE-C45621158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6173324"/>
            <a:ext cx="9144000" cy="1216950"/>
          </a:xfrm>
          <a:prstGeom prst="rect">
            <a:avLst/>
          </a:prstGeom>
        </p:spPr>
      </p:pic>
      <p:pic>
        <p:nvPicPr>
          <p:cNvPr id="3" name="Picture 2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782B24DE-5B81-40FA-BF50-1D40B84281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552" y="395887"/>
            <a:ext cx="1307448" cy="747113"/>
          </a:xfrm>
          <a:prstGeom prst="rect">
            <a:avLst/>
          </a:prstGeom>
        </p:spPr>
      </p:pic>
      <p:pic>
        <p:nvPicPr>
          <p:cNvPr id="4" name="Picture 3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797744CD-6CB3-D60F-4FCE-817F7D09C9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250" y="298775"/>
            <a:ext cx="2857899" cy="111458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6E700-006C-A757-6CE3-B80B71306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4051" y="804864"/>
            <a:ext cx="8763000" cy="587373"/>
          </a:xfrm>
        </p:spPr>
        <p:txBody>
          <a:bodyPr/>
          <a:lstStyle/>
          <a:p>
            <a:pPr algn="ctr"/>
            <a:r>
              <a:rPr lang="en-US" dirty="0"/>
              <a:t>Scientific Research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AAE23-79D2-CA72-DCCF-462DA3EA2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4051" y="1860884"/>
            <a:ext cx="8763000" cy="3962400"/>
          </a:xfrm>
        </p:spPr>
        <p:txBody>
          <a:bodyPr/>
          <a:lstStyle/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Research activities at USH are based on research freedom, academic freedom, professionalism, academic and personal integrity. 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Involvement of students in scientific research is very important for our University (PhD in Sustainable </a:t>
            </a:r>
            <a:r>
              <a:rPr lang="en-US" sz="1800" kern="1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ourism and Albanian </a:t>
            </a:r>
            <a:r>
              <a:rPr lang="en-US" sz="1800" kern="1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anguage) fulfills the framework of the full training of scientific researchers in these important fields.</a:t>
            </a:r>
          </a:p>
          <a:p>
            <a:pPr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Two scientific research centers: 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Center for the Study of Waters in the Region of Shkodra, 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The Center for Albanian Studies.</a:t>
            </a:r>
          </a:p>
          <a:p>
            <a:pPr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DB111B-DB42-C653-D404-6B0AD7277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6053136"/>
            <a:ext cx="9144000" cy="1216950"/>
          </a:xfrm>
          <a:prstGeom prst="rect">
            <a:avLst/>
          </a:prstGeom>
        </p:spPr>
      </p:pic>
      <p:pic>
        <p:nvPicPr>
          <p:cNvPr id="5" name="Picture 4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3454F2AF-02A7-5B48-97AD-EF1C588408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76" y="386494"/>
            <a:ext cx="1307448" cy="747113"/>
          </a:xfrm>
          <a:prstGeom prst="rect">
            <a:avLst/>
          </a:prstGeom>
        </p:spPr>
      </p:pic>
      <p:pic>
        <p:nvPicPr>
          <p:cNvPr id="6" name="Picture 5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1EC26D54-7490-32FE-9B56-90D6D9C639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999" y="277656"/>
            <a:ext cx="2857899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920481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5316A-5A9C-08A7-1AD7-92646C849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Compliance with the code of ethics </a:t>
            </a:r>
            <a:b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relation to scientific research</a:t>
            </a:r>
            <a:b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AA9D2-714B-5415-D45B-7C473BC64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4051" y="2016124"/>
            <a:ext cx="8763000" cy="3843137"/>
          </a:xfrm>
        </p:spPr>
        <p:txBody>
          <a:bodyPr/>
          <a:lstStyle/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Any matter that is a request for funding, whether it is funded by USH or other funds is based on clear information, accurate and correct for any plagiarism.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scientific researcher, the Head of the research project, </a:t>
            </a:r>
            <a:r>
              <a:rPr lang="en-US" sz="1800" kern="100" dirty="0" err="1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in charge for writing, monitoring and implementing his research activity.</a:t>
            </a:r>
          </a:p>
          <a:p>
            <a:pPr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b="1" kern="1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Scientific research project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"Food Analysis Laboratory“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"Clinical-Biochemical Laboratory“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"Education is the key to development“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kern="1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Fairwork</a:t>
            </a:r>
            <a:endParaRPr lang="en-US" sz="1600" kern="1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Western Balkans Fund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EFCA0B-3904-8D72-1C72-24D85D0B6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6053136"/>
            <a:ext cx="9144000" cy="1216950"/>
          </a:xfrm>
          <a:prstGeom prst="rect">
            <a:avLst/>
          </a:prstGeom>
        </p:spPr>
      </p:pic>
      <p:pic>
        <p:nvPicPr>
          <p:cNvPr id="5" name="Picture 4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D163F029-7352-DC51-BDC3-8DBA3FDB41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76" y="433381"/>
            <a:ext cx="1307448" cy="747113"/>
          </a:xfrm>
          <a:prstGeom prst="rect">
            <a:avLst/>
          </a:prstGeom>
        </p:spPr>
      </p:pic>
      <p:pic>
        <p:nvPicPr>
          <p:cNvPr id="6" name="Picture 5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70DB7203-2535-D231-7743-AC39BB8DB6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597" y="484266"/>
            <a:ext cx="2744403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941481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0A949-AB91-2DD9-E236-5AD730C78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5C9E2-9CB7-C1DD-E688-D96FE03859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>
                <a:latin typeface="+mj-lt"/>
              </a:rPr>
              <a:t>University of Shkodra is part of different projects inf the framework of different programs such as Erasmus + Capacity Building, Credit Mobility </a:t>
            </a:r>
            <a:r>
              <a:rPr lang="en-US" altLang="en-US" sz="2000" dirty="0">
                <a:latin typeface="+mj-lt"/>
              </a:rPr>
              <a:t>for students, academic and administrative staff exchange</a:t>
            </a:r>
            <a:r>
              <a:rPr lang="en-US" dirty="0">
                <a:latin typeface="+mj-lt"/>
              </a:rPr>
              <a:t>, Projects of Scientific Research etc.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D65AE1-7AFA-0422-1452-AB742117E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6053136"/>
            <a:ext cx="9144000" cy="1216950"/>
          </a:xfrm>
          <a:prstGeom prst="rect">
            <a:avLst/>
          </a:prstGeom>
        </p:spPr>
      </p:pic>
      <p:pic>
        <p:nvPicPr>
          <p:cNvPr id="5" name="Picture 4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AC33CF94-072D-8C12-1656-DEAB4C01C9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17273"/>
            <a:ext cx="1307448" cy="747113"/>
          </a:xfrm>
          <a:prstGeom prst="rect">
            <a:avLst/>
          </a:prstGeom>
        </p:spPr>
      </p:pic>
      <p:pic>
        <p:nvPicPr>
          <p:cNvPr id="6" name="Picture 5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35CF9964-B086-E765-8BF3-B37BDC0AA8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203" y="417273"/>
            <a:ext cx="2857899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46742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BA34D-C2BA-9B0F-5831-601BE9984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implementation </a:t>
            </a:r>
            <a:b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strategic plan</a:t>
            </a:r>
            <a:b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490CA-D9D4-4D96-0437-686AEFACB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Staff link between visions and daily activities.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University offers the staff support and assistance (both technical and financial).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USH establishes continuous links / connection with public authorities, civil society organizations, the media and business (Quadruple </a:t>
            </a:r>
            <a:r>
              <a:rPr lang="en-US" sz="18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Helix)</a:t>
            </a: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kern="1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signed different collaboration agreements with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Universities (Albania, Europe and USA) 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Municipalities and their dependency institutions (local and regional) </a:t>
            </a: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Business partners and banks</a:t>
            </a:r>
            <a:endParaRPr lang="en-US" sz="1800" kern="1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kern="1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1A0207-0A46-1494-B914-21D99643C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6053136"/>
            <a:ext cx="9144000" cy="1216950"/>
          </a:xfrm>
          <a:prstGeom prst="rect">
            <a:avLst/>
          </a:prstGeom>
        </p:spPr>
      </p:pic>
      <p:pic>
        <p:nvPicPr>
          <p:cNvPr id="5" name="Picture 4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3D1940D3-6AD9-C13E-8A60-C234DA9F75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76" y="431307"/>
            <a:ext cx="1307448" cy="747113"/>
          </a:xfrm>
          <a:prstGeom prst="rect">
            <a:avLst/>
          </a:prstGeom>
        </p:spPr>
      </p:pic>
      <p:pic>
        <p:nvPicPr>
          <p:cNvPr id="6" name="Picture 5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EEEF9555-FFEE-ADAC-D236-B194F324E7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927" y="431307"/>
            <a:ext cx="2857899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73756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50E90-2DE1-A91E-AF49-132CB6A79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52400"/>
            <a:ext cx="80772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altLang="en-US" b="1" dirty="0">
                <a:solidFill>
                  <a:srgbClr val="002060"/>
                </a:solidFill>
              </a:rPr>
              <a:t>The university Scientific library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3D4D8F69-94D5-4DBF-36B2-56FA1FB85F2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05000" y="838200"/>
            <a:ext cx="8534400" cy="5181600"/>
          </a:xfrm>
        </p:spPr>
        <p:txBody>
          <a:bodyPr/>
          <a:lstStyle/>
          <a:p>
            <a:pPr eaLnBrk="1" hangingPunct="1"/>
            <a:r>
              <a:rPr lang="en-US" altLang="en-US" sz="2800"/>
              <a:t>The university library was built in 2006, thanks to the fruitful cooperation of the University of Shkodra with the University of Graz, Austria.</a:t>
            </a:r>
          </a:p>
          <a:p>
            <a:pPr eaLnBrk="1" hangingPunct="1"/>
            <a:r>
              <a:rPr lang="en-US" altLang="en-US" sz="2800"/>
              <a:t> It has a fund of about 111000 books, newspapers, Cds, tape recorders and DVDs in Albanian and foreign languages.  </a:t>
            </a:r>
          </a:p>
          <a:p>
            <a:pPr eaLnBrk="1" hangingPunct="1"/>
            <a:r>
              <a:rPr lang="en-US" altLang="en-US" sz="2800"/>
              <a:t> It offers contemporary service, accessible in the following website: </a:t>
            </a:r>
            <a:r>
              <a:rPr lang="en-US" altLang="en-US" sz="2800">
                <a:hlinkClick r:id="rId2"/>
              </a:rPr>
              <a:t>www.bush.unishk.edu.al</a:t>
            </a:r>
            <a:r>
              <a:rPr lang="en-US" altLang="en-US" sz="2800"/>
              <a:t>.</a:t>
            </a:r>
          </a:p>
          <a:p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FF0B04-9EEE-E65A-C4C3-0AFBA97BE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6019800"/>
            <a:ext cx="9144000" cy="1216950"/>
          </a:xfrm>
          <a:prstGeom prst="rect">
            <a:avLst/>
          </a:prstGeom>
        </p:spPr>
      </p:pic>
      <p:pic>
        <p:nvPicPr>
          <p:cNvPr id="4" name="Picture 3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BA86BFD4-8F84-40CB-C581-39F8B086D9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76" y="362100"/>
            <a:ext cx="1307448" cy="747113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2">
            <a:extLst>
              <a:ext uri="{FF2B5EF4-FFF2-40B4-BE49-F238E27FC236}">
                <a16:creationId xmlns:a16="http://schemas.microsoft.com/office/drawing/2014/main" id="{E646713D-F429-188D-21A2-363AC872CA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7543800" cy="9906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b="1" dirty="0">
                <a:solidFill>
                  <a:srgbClr val="002060"/>
                </a:solidFill>
              </a:rPr>
              <a:t> 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Shkodra University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“</a:t>
            </a:r>
            <a:r>
              <a:rPr lang="en-US" altLang="en-US" b="1" dirty="0" err="1">
                <a:solidFill>
                  <a:srgbClr val="002060"/>
                </a:solidFill>
              </a:rPr>
              <a:t>Luigj</a:t>
            </a:r>
            <a:r>
              <a:rPr lang="en-US" altLang="en-US" b="1" dirty="0">
                <a:solidFill>
                  <a:srgbClr val="002060"/>
                </a:solidFill>
              </a:rPr>
              <a:t> </a:t>
            </a:r>
            <a:r>
              <a:rPr lang="en-US" altLang="en-US" b="1" dirty="0" err="1">
                <a:solidFill>
                  <a:srgbClr val="002060"/>
                </a:solidFill>
              </a:rPr>
              <a:t>Gurakuqi</a:t>
            </a:r>
            <a:r>
              <a:rPr lang="en-US" altLang="en-US" b="1" dirty="0">
                <a:solidFill>
                  <a:srgbClr val="002060"/>
                </a:solidFill>
              </a:rPr>
              <a:t>”</a:t>
            </a:r>
          </a:p>
        </p:txBody>
      </p:sp>
      <p:sp>
        <p:nvSpPr>
          <p:cNvPr id="57347" name="Content Placeholder 2">
            <a:extLst>
              <a:ext uri="{FF2B5EF4-FFF2-40B4-BE49-F238E27FC236}">
                <a16:creationId xmlns:a16="http://schemas.microsoft.com/office/drawing/2014/main" id="{815B92F8-9D3D-4461-2C01-5598FF545C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828800" y="1855432"/>
            <a:ext cx="8229600" cy="3554767"/>
          </a:xfrm>
        </p:spPr>
        <p:txBody>
          <a:bodyPr/>
          <a:lstStyle/>
          <a:p>
            <a:pPr eaLnBrk="1" hangingPunct="1"/>
            <a:endParaRPr lang="en-US" altLang="en-US" dirty="0"/>
          </a:p>
          <a:p>
            <a:pPr marL="0" indent="0" algn="ctr" eaLnBrk="1" hangingPunct="1">
              <a:buNone/>
            </a:pPr>
            <a:r>
              <a:rPr lang="en-US" altLang="en-US" sz="2800" dirty="0"/>
              <a:t>Contacts</a:t>
            </a:r>
            <a:r>
              <a:rPr lang="en-US" altLang="en-US" dirty="0"/>
              <a:t> 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hlinkClick r:id="rId2"/>
              </a:rPr>
              <a:t>Dr. Julian </a:t>
            </a:r>
            <a:r>
              <a:rPr lang="en-US" altLang="en-US" dirty="0" err="1">
                <a:hlinkClick r:id="rId2"/>
              </a:rPr>
              <a:t>Kraja</a:t>
            </a:r>
            <a:endParaRPr lang="en-US" altLang="en-US" dirty="0">
              <a:hlinkClick r:id="rId2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hlinkClick r:id="rId2"/>
              </a:rPr>
              <a:t>Julian.kraja@unishk.edu.al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hlinkClick r:id="rId2"/>
              </a:rPr>
              <a:t>Mr. </a:t>
            </a:r>
            <a:r>
              <a:rPr lang="en-US" altLang="en-US" dirty="0" err="1">
                <a:hlinkClick r:id="rId2"/>
              </a:rPr>
              <a:t>Erard</a:t>
            </a:r>
            <a:r>
              <a:rPr lang="en-US" altLang="en-US" dirty="0">
                <a:hlinkClick r:id="rId2"/>
              </a:rPr>
              <a:t> </a:t>
            </a:r>
            <a:r>
              <a:rPr lang="en-US" altLang="en-US" dirty="0" err="1">
                <a:hlinkClick r:id="rId2"/>
              </a:rPr>
              <a:t>Çurçija</a:t>
            </a:r>
            <a:endParaRPr lang="en-US" altLang="en-US" dirty="0">
              <a:hlinkClick r:id="rId2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hlinkClick r:id="rId2"/>
              </a:rPr>
              <a:t>iroshkoder@unishk.edu.al</a:t>
            </a:r>
            <a:endParaRPr lang="en-US" altLang="en-US" dirty="0"/>
          </a:p>
          <a:p>
            <a:pPr eaLnBrk="1" hangingPunct="1"/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F5648B-3C80-0DFE-49ED-35821C70D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6081083"/>
            <a:ext cx="9144000" cy="1216950"/>
          </a:xfrm>
          <a:prstGeom prst="rect">
            <a:avLst/>
          </a:prstGeom>
        </p:spPr>
      </p:pic>
      <p:pic>
        <p:nvPicPr>
          <p:cNvPr id="3" name="Picture 2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D0344893-652B-2282-FE30-DBFF0CC8EE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76" y="457200"/>
            <a:ext cx="1307448" cy="747113"/>
          </a:xfrm>
          <a:prstGeom prst="rect">
            <a:avLst/>
          </a:prstGeom>
        </p:spPr>
      </p:pic>
      <p:pic>
        <p:nvPicPr>
          <p:cNvPr id="4" name="Picture 3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DFEFE1C9-C818-A53D-BBBF-230210D66F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101" y="333219"/>
            <a:ext cx="2857899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55306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0FFE6F1C-3456-5691-00B6-A16449C1C8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67038" y="804863"/>
            <a:ext cx="6572250" cy="12112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UNIVERSITY OF SHKODRA "LUIGJ GURAKUQI</a:t>
            </a:r>
            <a:endParaRPr lang="en-US" altLang="en-US" dirty="0"/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372053D5-7813-F703-3952-5B118B62A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7038" y="1828801"/>
            <a:ext cx="6572250" cy="3636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It was founded on the 2</a:t>
            </a:r>
            <a:r>
              <a:rPr lang="en-US" altLang="en-US" sz="28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nd</a:t>
            </a:r>
            <a:r>
              <a:rPr lang="en-US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 of September 1957</a:t>
            </a:r>
            <a:r>
              <a:rPr lang="en-US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From 1957 on, it has experienced significant changes in </a:t>
            </a:r>
            <a:r>
              <a:rPr lang="en-US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structure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 and </a:t>
            </a:r>
            <a:r>
              <a:rPr lang="en-US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content</a:t>
            </a:r>
            <a:r>
              <a:rPr lang="en-US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anose="02050604050505020204" pitchFamily="18" charset="0"/>
              </a:rPr>
              <a:t>.</a:t>
            </a:r>
            <a:endParaRPr lang="en-US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0F3285-F2E1-E409-9FEE-00D5BF79A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6053137"/>
            <a:ext cx="9144000" cy="1216950"/>
          </a:xfrm>
          <a:prstGeom prst="rect">
            <a:avLst/>
          </a:prstGeom>
        </p:spPr>
      </p:pic>
      <p:pic>
        <p:nvPicPr>
          <p:cNvPr id="3" name="Picture 2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4EF4CC49-F22F-8331-2106-396C5545FE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76" y="663381"/>
            <a:ext cx="1307448" cy="747113"/>
          </a:xfrm>
          <a:prstGeom prst="rect">
            <a:avLst/>
          </a:prstGeom>
        </p:spPr>
      </p:pic>
      <p:pic>
        <p:nvPicPr>
          <p:cNvPr id="4" name="Picture 3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82BE112C-C166-CBE6-1B66-A629C4FC86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050" y="479646"/>
            <a:ext cx="2857899" cy="111458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84C7584C-D8F7-CF38-A78F-51198D4007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7467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br>
              <a:rPr lang="en-US" altLang="en-US" sz="2800" dirty="0">
                <a:latin typeface="Bookman Old Style" panose="02050604050505020204" pitchFamily="18" charset="0"/>
              </a:rPr>
            </a:br>
            <a:r>
              <a:rPr lang="en-US" altLang="en-US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Two great periods of its development can be distinguished:</a:t>
            </a: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2B8A9785-6138-7ADF-ECD5-26FB92DDEE7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76400" y="1371601"/>
            <a:ext cx="8763000" cy="51022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endParaRPr lang="en-US" altLang="en-US" dirty="0">
              <a:latin typeface="Bookman Old Style" panose="02050604050505020204" pitchFamily="18" charset="0"/>
            </a:endParaRPr>
          </a:p>
          <a:p>
            <a:pPr eaLnBrk="1" hangingPunct="1">
              <a:defRPr/>
            </a:pPr>
            <a:r>
              <a:rPr lang="en-US" altLang="en-US" b="1" dirty="0">
                <a:latin typeface="Bookman Old Style" panose="02050604050505020204" pitchFamily="18" charset="0"/>
              </a:rPr>
              <a:t>The first period</a:t>
            </a:r>
            <a:r>
              <a:rPr lang="en-US" altLang="en-US" dirty="0">
                <a:latin typeface="Bookman Old Style" panose="02050604050505020204" pitchFamily="18" charset="0"/>
              </a:rPr>
              <a:t>: </a:t>
            </a:r>
            <a:r>
              <a:rPr lang="en-US" altLang="en-US" b="1" dirty="0">
                <a:latin typeface="Bookman Old Style" panose="02050604050505020204" pitchFamily="18" charset="0"/>
              </a:rPr>
              <a:t>1957 - 1990</a:t>
            </a:r>
            <a:r>
              <a:rPr lang="en-US" altLang="en-US" dirty="0">
                <a:latin typeface="Bookman Old Style" panose="02050604050505020204" pitchFamily="18" charset="0"/>
              </a:rPr>
              <a:t>, when it functioned as a High Pedagogical Institute, with 2-year study programs, later on extended to 3 or  4-year-study programs.</a:t>
            </a:r>
          </a:p>
          <a:p>
            <a:pPr eaLnBrk="1" hangingPunct="1">
              <a:defRPr/>
            </a:pPr>
            <a:endParaRPr lang="en-US" altLang="en-US" dirty="0">
              <a:latin typeface="Bookman Old Style" panose="02050604050505020204" pitchFamily="18" charset="0"/>
            </a:endParaRPr>
          </a:p>
          <a:p>
            <a:pPr eaLnBrk="1" hangingPunct="1">
              <a:defRPr/>
            </a:pPr>
            <a:r>
              <a:rPr lang="en-US" altLang="en-US" b="1" dirty="0">
                <a:latin typeface="Bookman Old Style" panose="02050604050505020204" pitchFamily="18" charset="0"/>
              </a:rPr>
              <a:t>The second period</a:t>
            </a:r>
            <a:r>
              <a:rPr lang="en-US" altLang="en-US" dirty="0">
                <a:latin typeface="Bookman Old Style" panose="02050604050505020204" pitchFamily="18" charset="0"/>
              </a:rPr>
              <a:t>: </a:t>
            </a:r>
            <a:r>
              <a:rPr lang="en-US" altLang="en-US" b="1" dirty="0">
                <a:latin typeface="Bookman Old Style" panose="02050604050505020204" pitchFamily="18" charset="0"/>
              </a:rPr>
              <a:t>from 1991 on</a:t>
            </a:r>
            <a:r>
              <a:rPr lang="en-US" altLang="en-US" dirty="0">
                <a:latin typeface="Bookman Old Style" panose="02050604050505020204" pitchFamily="18" charset="0"/>
              </a:rPr>
              <a:t>, when the High Pedagogical Institute of Shkodra has changed its status to University.</a:t>
            </a:r>
          </a:p>
          <a:p>
            <a:pPr eaLnBrk="1" hangingPunct="1">
              <a:defRPr/>
            </a:pP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is the only </a:t>
            </a:r>
            <a:r>
              <a:rPr lang="en-US" sz="1800" b="1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public institution </a:t>
            </a:r>
            <a:r>
              <a:rPr lang="en-US" sz="1800" kern="1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Higher Education in the North of Albania. The students are not only from Albania but also from, Montenegro, Kosovo and Macedonia (Albanian speaking).</a:t>
            </a:r>
          </a:p>
          <a:p>
            <a:pPr eaLnBrk="1" hangingPunct="1">
              <a:defRPr/>
            </a:pPr>
            <a:endParaRPr lang="en-US" altLang="en-US" dirty="0">
              <a:latin typeface="Bookman Old Style" panose="02050604050505020204" pitchFamily="18" charset="0"/>
            </a:endParaRPr>
          </a:p>
          <a:p>
            <a:pPr eaLnBrk="1" hangingPunct="1">
              <a:defRPr/>
            </a:pPr>
            <a:endParaRPr lang="en-US" altLang="en-US" dirty="0">
              <a:latin typeface="Bookman Old Style" panose="02050604050505020204" pitchFamily="18" charset="0"/>
            </a:endParaRPr>
          </a:p>
          <a:p>
            <a:pPr eaLnBrk="1" hangingPunct="1">
              <a:defRPr/>
            </a:pPr>
            <a:endParaRPr lang="en-US" altLang="en-US" dirty="0">
              <a:latin typeface="Bookman Old Style" panose="020506040505050202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71C708-B3C5-8D2D-815F-8D1685107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6173325"/>
            <a:ext cx="9144000" cy="1216950"/>
          </a:xfrm>
          <a:prstGeom prst="rect">
            <a:avLst/>
          </a:prstGeom>
        </p:spPr>
      </p:pic>
      <p:pic>
        <p:nvPicPr>
          <p:cNvPr id="3" name="Picture 2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4FFAB699-9174-4FDD-6C39-233C5BE90A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76" y="472087"/>
            <a:ext cx="1307448" cy="747113"/>
          </a:xfrm>
          <a:prstGeom prst="rect">
            <a:avLst/>
          </a:prstGeom>
        </p:spPr>
      </p:pic>
      <p:pic>
        <p:nvPicPr>
          <p:cNvPr id="4" name="Picture 3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56F5E221-CB8B-51BC-DB06-7D87812133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964" y="288352"/>
            <a:ext cx="2857899" cy="111458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B3418-097F-002D-BFE3-06DB8254C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152400"/>
            <a:ext cx="7315200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UNIVERSITY OF SHKODRA "LUIGJ GURAKUQI” has 6 Faculties:</a:t>
            </a:r>
            <a:endParaRPr lang="en-US" sz="28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F4FD4625-18AE-C2F2-321C-46F49DD8664F}"/>
              </a:ext>
            </a:extLst>
          </p:cNvPr>
          <p:cNvGraphicFramePr/>
          <p:nvPr/>
        </p:nvGraphicFramePr>
        <p:xfrm>
          <a:off x="2438400" y="1600200"/>
          <a:ext cx="6629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7FEA6D73-AA9E-E4B5-80B4-213AB4BC43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0" y="6097125"/>
            <a:ext cx="9144000" cy="1216950"/>
          </a:xfrm>
          <a:prstGeom prst="rect">
            <a:avLst/>
          </a:prstGeom>
        </p:spPr>
      </p:pic>
      <p:pic>
        <p:nvPicPr>
          <p:cNvPr id="4" name="Picture 3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D6D34ED1-4B28-3E3F-2FF7-115179847D4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76" y="617043"/>
            <a:ext cx="1307448" cy="747113"/>
          </a:xfrm>
          <a:prstGeom prst="rect">
            <a:avLst/>
          </a:prstGeom>
        </p:spPr>
      </p:pic>
      <p:pic>
        <p:nvPicPr>
          <p:cNvPr id="5" name="Picture 4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10B58583-72EA-FCEB-BA05-A7262D6A1DC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85619"/>
            <a:ext cx="2857899" cy="111458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DCC17030-FF3F-AF62-BB7F-FF30AC60DD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57150"/>
            <a:ext cx="7467600" cy="8001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UNIVERSITY OF SHKODRA "LUIGJ GURAKUQI offers: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C0BC9-DD3D-0856-2B33-E3E79733C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5" y="990601"/>
            <a:ext cx="8350250" cy="527367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 study programs in three study levels: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first level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Bachelor (30 study programs)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second level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Master of Science  (14 study programs)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		           Master of Professional Studies (22 study programs) 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third level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2 Doctoral Studies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“Albanian Language”,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“Economy and Sustainable Tourism”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700" name="Rectangle 8">
            <a:extLst>
              <a:ext uri="{FF2B5EF4-FFF2-40B4-BE49-F238E27FC236}">
                <a16:creationId xmlns:a16="http://schemas.microsoft.com/office/drawing/2014/main" id="{37CF9A18-E391-624D-0DBA-8B1243319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-56461"/>
            <a:ext cx="448764" cy="725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92008" tIns="266616" rIns="152352" bIns="177744" anchor="ctr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8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9701" name="Rectangle 9">
            <a:extLst>
              <a:ext uri="{FF2B5EF4-FFF2-40B4-BE49-F238E27FC236}">
                <a16:creationId xmlns:a16="http://schemas.microsoft.com/office/drawing/2014/main" id="{41856FDE-E0F6-D7AE-ACE4-3CDDDBF809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7150"/>
            <a:ext cx="18415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100">
              <a:solidFill>
                <a:srgbClr val="3634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br>
              <a:rPr lang="en-GB" altLang="en-US" sz="11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</a:br>
            <a:endParaRPr lang="en-US" altLang="en-US" sz="60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8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52FDFC-52A7-9914-6C63-97BD81B81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6171174"/>
            <a:ext cx="9144000" cy="1259352"/>
          </a:xfrm>
          <a:prstGeom prst="rect">
            <a:avLst/>
          </a:prstGeom>
        </p:spPr>
      </p:pic>
      <p:pic>
        <p:nvPicPr>
          <p:cNvPr id="4" name="Picture 3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431947FF-DFB8-9AE9-D99C-CF8F89B72D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26" y="617044"/>
            <a:ext cx="1307448" cy="747113"/>
          </a:xfrm>
          <a:prstGeom prst="rect">
            <a:avLst/>
          </a:prstGeom>
        </p:spPr>
      </p:pic>
      <p:pic>
        <p:nvPicPr>
          <p:cNvPr id="5" name="Picture 4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D502567E-4F90-2422-3EED-C76B795288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175" y="325793"/>
            <a:ext cx="2857899" cy="111458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DCC17030-FF3F-AF62-BB7F-FF30AC60DD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57150"/>
            <a:ext cx="7467600" cy="8001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UNIVERSITY OF SHKODRA "LUIGJ GURAKUQI offers: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C0BC9-DD3D-0856-2B33-E3E79733C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5" y="990601"/>
            <a:ext cx="8350250" cy="52736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five-year-integrated study program: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study program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Law Faculty)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One-year and two-year Professional Study Programs (3 study programs): 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System and Computer Network Developer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2-Tourist Guide and Tourist Itinerary Management in the Northern Region of Albania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Electrician of Higher-education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Continuous training study program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700" name="Rectangle 8">
            <a:extLst>
              <a:ext uri="{FF2B5EF4-FFF2-40B4-BE49-F238E27FC236}">
                <a16:creationId xmlns:a16="http://schemas.microsoft.com/office/drawing/2014/main" id="{37CF9A18-E391-624D-0DBA-8B1243319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-56461"/>
            <a:ext cx="448764" cy="725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92008" tIns="266616" rIns="152352" bIns="177744" anchor="ctr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8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9701" name="Rectangle 9">
            <a:extLst>
              <a:ext uri="{FF2B5EF4-FFF2-40B4-BE49-F238E27FC236}">
                <a16:creationId xmlns:a16="http://schemas.microsoft.com/office/drawing/2014/main" id="{41856FDE-E0F6-D7AE-ACE4-3CDDDBF809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7150"/>
            <a:ext cx="18415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100">
              <a:solidFill>
                <a:srgbClr val="3634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br>
              <a:rPr lang="en-GB" altLang="en-US" sz="11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</a:br>
            <a:endParaRPr lang="en-US" altLang="en-US" sz="60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18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C37BF2-9DEE-2B0D-4D25-B4F21643F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5977165"/>
            <a:ext cx="9144000" cy="1216950"/>
          </a:xfrm>
          <a:prstGeom prst="rect">
            <a:avLst/>
          </a:prstGeom>
        </p:spPr>
      </p:pic>
      <p:pic>
        <p:nvPicPr>
          <p:cNvPr id="4" name="Picture 3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0E9F53A0-4AD2-89DD-2F6F-FD60DBD070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01" y="495466"/>
            <a:ext cx="1307448" cy="747113"/>
          </a:xfrm>
          <a:prstGeom prst="rect">
            <a:avLst/>
          </a:prstGeom>
        </p:spPr>
      </p:pic>
      <p:pic>
        <p:nvPicPr>
          <p:cNvPr id="5" name="Picture 4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CB4CE358-940D-3678-4E10-7B4EA7F36B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850" y="366635"/>
            <a:ext cx="2857899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8051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92DA6-3818-2A72-148F-391F64FEE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Departments of </a:t>
            </a:r>
            <a:br>
              <a:rPr lang="en-US" dirty="0"/>
            </a:br>
            <a:r>
              <a:rPr lang="en-US" dirty="0"/>
              <a:t>Para - clinical and Clinical Subjects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53308-FBD5-A5AE-75EE-9E9D469E29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fontAlgn="base"/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The Department 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Para clinical and Clinical Subjects </a:t>
            </a:r>
            <a:r>
              <a:rPr lang="en-US" dirty="0"/>
              <a:t>are </a:t>
            </a:r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included within the Faculty of Natural Sciences at University of Shkodra. </a:t>
            </a:r>
          </a:p>
          <a:p>
            <a:pPr algn="l" rtl="0" fontAlgn="base"/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These two Departments offer bachelor's first cycle study programs and a professional master's second cycle study program</a:t>
            </a:r>
          </a:p>
          <a:p>
            <a:pPr algn="l" rtl="0" fontAlgn="base"/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During the</a:t>
            </a:r>
            <a:r>
              <a:rPr lang="en-US" dirty="0">
                <a:solidFill>
                  <a:srgbClr val="242424"/>
                </a:solidFill>
                <a:latin typeface="Segoe UI" panose="020B0502040204020203" pitchFamily="34" charset="0"/>
              </a:rPr>
              <a:t>se </a:t>
            </a:r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years, these Departments are part of different projects with the main focus in Nursing and Medical Sciences. </a:t>
            </a:r>
            <a:b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</a:br>
            <a:endParaRPr lang="en-US" b="0" i="0" dirty="0">
              <a:solidFill>
                <a:srgbClr val="242424"/>
              </a:solidFill>
              <a:effectLst/>
              <a:latin typeface="Segoe UI" panose="020B0502040204020203" pitchFamily="34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31D9FF-ACC5-CB54-D1DD-03710BA14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6053136"/>
            <a:ext cx="9144000" cy="1216950"/>
          </a:xfrm>
          <a:prstGeom prst="rect">
            <a:avLst/>
          </a:prstGeom>
        </p:spPr>
      </p:pic>
      <p:pic>
        <p:nvPicPr>
          <p:cNvPr id="5" name="Picture 4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747973F9-7B01-D5E8-7658-D3C1C3935C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76" y="582419"/>
            <a:ext cx="1307448" cy="747113"/>
          </a:xfrm>
          <a:prstGeom prst="rect">
            <a:avLst/>
          </a:prstGeom>
        </p:spPr>
      </p:pic>
      <p:pic>
        <p:nvPicPr>
          <p:cNvPr id="6" name="Picture 5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BCCAB61A-CD39-E9B6-4364-29C0044E88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101" y="136351"/>
            <a:ext cx="2857899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677141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15740-12AB-6BA4-CAE2-960D9DB70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Programs offered by </a:t>
            </a:r>
            <a:br>
              <a:rPr lang="en-US" dirty="0"/>
            </a:br>
            <a:r>
              <a:rPr lang="en-US" dirty="0"/>
              <a:t>Para-clinical and clinical subjects Departments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D9F0E-067E-962B-AB17-32E8557A9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4051" y="2016125"/>
            <a:ext cx="8763000" cy="3701094"/>
          </a:xfrm>
        </p:spPr>
        <p:txBody>
          <a:bodyPr/>
          <a:lstStyle/>
          <a:p>
            <a:pPr algn="l" rtl="0" fontAlgn="base"/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1. Bachelor in General Nursing, 180 ECTS, 3 academic years (started in 2001) and every year there are enrolled 100 students in the first year.</a:t>
            </a:r>
          </a:p>
          <a:p>
            <a:pPr algn="l" rtl="0" fontAlgn="base"/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2. Bachelor in Nursing - Midwifery, 180 ECTS, 3 academic years (started in 2007) and every year there are enrolled 80 students in the first year</a:t>
            </a:r>
          </a:p>
          <a:p>
            <a:pPr algn="l" rtl="0" fontAlgn="base"/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3. Bachelor in Physiotherapy, 180 ECTS, 3 academic years (started in 2007) and each year there are enrolled 70 students in the first year</a:t>
            </a:r>
          </a:p>
          <a:p>
            <a:pPr algn="l" rtl="0" fontAlgn="base"/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4. Professional Master's in "Health Psychology", 60 ECTS, 1 academic year (started in 2012) and every year there are enrolled 70 students in the first year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258489-71D3-1901-8A26-583C02C64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6010272"/>
            <a:ext cx="9144000" cy="1216950"/>
          </a:xfrm>
          <a:prstGeom prst="rect">
            <a:avLst/>
          </a:prstGeom>
        </p:spPr>
      </p:pic>
      <p:pic>
        <p:nvPicPr>
          <p:cNvPr id="5" name="Picture 4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31C7530B-E23F-2D21-9E37-E2EFCC93F3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03" y="332258"/>
            <a:ext cx="1307448" cy="747113"/>
          </a:xfrm>
          <a:prstGeom prst="rect">
            <a:avLst/>
          </a:prstGeom>
        </p:spPr>
      </p:pic>
      <p:pic>
        <p:nvPicPr>
          <p:cNvPr id="6" name="Picture 5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077D9B2C-0C6E-508D-E459-71A1D9F70B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999" y="85649"/>
            <a:ext cx="2857899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5987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F1034-47D6-3A37-0DA1-39DA6E0B9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A building with cars parked in front of it&#10;&#10;Description automatically generated">
            <a:extLst>
              <a:ext uri="{FF2B5EF4-FFF2-40B4-BE49-F238E27FC236}">
                <a16:creationId xmlns:a16="http://schemas.microsoft.com/office/drawing/2014/main" id="{051B4FB7-DC6F-9085-DD86-E7F00C63F0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1" y="1978556"/>
            <a:ext cx="2780827" cy="2767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3D93D87-83E6-B704-6495-3B21ABC9D3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878" y="1978556"/>
            <a:ext cx="3027571" cy="27676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06E995-87D4-5E08-00B0-5E4CC498CD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450" y="1978556"/>
            <a:ext cx="3690151" cy="27676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527BA0-9491-359E-DBB6-1AD181E7A1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6053136"/>
            <a:ext cx="9144000" cy="1216950"/>
          </a:xfrm>
          <a:prstGeom prst="rect">
            <a:avLst/>
          </a:prstGeom>
        </p:spPr>
      </p:pic>
      <p:pic>
        <p:nvPicPr>
          <p:cNvPr id="5" name="Picture 4" descr="A picture containing text, logo, graphics, font&#10;&#10;Description automatically generated">
            <a:extLst>
              <a:ext uri="{FF2B5EF4-FFF2-40B4-BE49-F238E27FC236}">
                <a16:creationId xmlns:a16="http://schemas.microsoft.com/office/drawing/2014/main" id="{965D0D34-90A1-1649-6B28-CC782214E3A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76" y="577959"/>
            <a:ext cx="1307448" cy="747113"/>
          </a:xfrm>
          <a:prstGeom prst="rect">
            <a:avLst/>
          </a:prstGeom>
        </p:spPr>
      </p:pic>
      <p:pic>
        <p:nvPicPr>
          <p:cNvPr id="7" name="Picture 6" descr="A picture containing electric blue, font, blue, symbol&#10;&#10;Description automatically generated">
            <a:extLst>
              <a:ext uri="{FF2B5EF4-FFF2-40B4-BE49-F238E27FC236}">
                <a16:creationId xmlns:a16="http://schemas.microsoft.com/office/drawing/2014/main" id="{1E2B4BEC-001A-BD90-D379-F882C9476D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825" y="498192"/>
            <a:ext cx="2857899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20029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946</Words>
  <Application>Microsoft Office PowerPoint</Application>
  <PresentationFormat>Widescreen</PresentationFormat>
  <Paragraphs>91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Bookman Old Style</vt:lpstr>
      <vt:lpstr>Calibri</vt:lpstr>
      <vt:lpstr>Gill Sans MT</vt:lpstr>
      <vt:lpstr>Segoe UI</vt:lpstr>
      <vt:lpstr>Times New Roman</vt:lpstr>
      <vt:lpstr>Gallery</vt:lpstr>
      <vt:lpstr>           </vt:lpstr>
      <vt:lpstr>UNIVERSITY OF SHKODRA "LUIGJ GURAKUQI</vt:lpstr>
      <vt:lpstr> Two great periods of its development can be distinguished:</vt:lpstr>
      <vt:lpstr>UNIVERSITY OF SHKODRA "LUIGJ GURAKUQI” has 6 Faculties:</vt:lpstr>
      <vt:lpstr>UNIVERSITY OF SHKODRA "LUIGJ GURAKUQI offers:</vt:lpstr>
      <vt:lpstr>UNIVERSITY OF SHKODRA "LUIGJ GURAKUQI offers:</vt:lpstr>
      <vt:lpstr>Departments of  Para - clinical and Clinical Subjects </vt:lpstr>
      <vt:lpstr>Programs offered by  Para-clinical and clinical subjects Departments</vt:lpstr>
      <vt:lpstr>PowerPoint Presentation</vt:lpstr>
      <vt:lpstr>Scientific Research </vt:lpstr>
      <vt:lpstr>Compliance with the code of ethics  in relation to scientific research </vt:lpstr>
      <vt:lpstr>Projects</vt:lpstr>
      <vt:lpstr>implementation  the strategic plan </vt:lpstr>
      <vt:lpstr>The university Scientific library</vt:lpstr>
      <vt:lpstr>  Shkodra University “Luigj Gurakuqi”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OF SHKODRA "LUIGJ GURAKUQI</dc:title>
  <dc:creator>Erard Curcija</dc:creator>
  <cp:lastModifiedBy>Erard Çurçija</cp:lastModifiedBy>
  <cp:revision>13</cp:revision>
  <dcterms:created xsi:type="dcterms:W3CDTF">2023-11-15T11:26:47Z</dcterms:created>
  <dcterms:modified xsi:type="dcterms:W3CDTF">2024-10-09T04:56:55Z</dcterms:modified>
</cp:coreProperties>
</file>